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64" r:id="rId3"/>
    <p:sldId id="267" r:id="rId4"/>
    <p:sldId id="266" r:id="rId5"/>
    <p:sldId id="268" r:id="rId6"/>
    <p:sldId id="262" r:id="rId7"/>
    <p:sldId id="261" r:id="rId8"/>
    <p:sldId id="256" r:id="rId9"/>
    <p:sldId id="258" r:id="rId10"/>
    <p:sldId id="259" r:id="rId11"/>
    <p:sldId id="260" r:id="rId12"/>
    <p:sldId id="263" r:id="rId13"/>
  </p:sldIdLst>
  <p:sldSz cx="36576000" cy="2743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>
        <p:scale>
          <a:sx n="50" d="100"/>
          <a:sy n="50" d="100"/>
        </p:scale>
        <p:origin x="-918" y="-15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4489452"/>
            <a:ext cx="31089600" cy="9550400"/>
          </a:xfrm>
        </p:spPr>
        <p:txBody>
          <a:bodyPr anchor="b"/>
          <a:lstStyle>
            <a:lvl1pPr algn="ctr">
              <a:defRPr sz="2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14408152"/>
            <a:ext cx="27432000" cy="6623048"/>
          </a:xfrm>
        </p:spPr>
        <p:txBody>
          <a:bodyPr/>
          <a:lstStyle>
            <a:lvl1pPr marL="0" indent="0" algn="ctr">
              <a:buNone/>
              <a:defRPr sz="9600"/>
            </a:lvl1pPr>
            <a:lvl2pPr marL="1828800" indent="0" algn="ctr">
              <a:buNone/>
              <a:defRPr sz="8000"/>
            </a:lvl2pPr>
            <a:lvl3pPr marL="3657600" indent="0" algn="ctr">
              <a:buNone/>
              <a:defRPr sz="7200"/>
            </a:lvl3pPr>
            <a:lvl4pPr marL="5486400" indent="0" algn="ctr">
              <a:buNone/>
              <a:defRPr sz="6400"/>
            </a:lvl4pPr>
            <a:lvl5pPr marL="7315200" indent="0" algn="ctr">
              <a:buNone/>
              <a:defRPr sz="6400"/>
            </a:lvl5pPr>
            <a:lvl6pPr marL="9144000" indent="0" algn="ctr">
              <a:buNone/>
              <a:defRPr sz="6400"/>
            </a:lvl6pPr>
            <a:lvl7pPr marL="10972800" indent="0" algn="ctr">
              <a:buNone/>
              <a:defRPr sz="6400"/>
            </a:lvl7pPr>
            <a:lvl8pPr marL="12801600" indent="0" algn="ctr">
              <a:buNone/>
              <a:defRPr sz="6400"/>
            </a:lvl8pPr>
            <a:lvl9pPr marL="14630400" indent="0" algn="ctr">
              <a:buNone/>
              <a:defRPr sz="6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43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14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174702" y="1460500"/>
            <a:ext cx="7886700" cy="2324735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2" y="1460500"/>
            <a:ext cx="23202900" cy="2324735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383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158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52" y="6838958"/>
            <a:ext cx="31546800" cy="11410948"/>
          </a:xfrm>
        </p:spPr>
        <p:txBody>
          <a:bodyPr anchor="b"/>
          <a:lstStyle>
            <a:lvl1pPr>
              <a:defRPr sz="2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5552" y="18357858"/>
            <a:ext cx="31546800" cy="6000748"/>
          </a:xfrm>
        </p:spPr>
        <p:txBody>
          <a:bodyPr/>
          <a:lstStyle>
            <a:lvl1pPr marL="0" indent="0">
              <a:buNone/>
              <a:defRPr sz="9600">
                <a:solidFill>
                  <a:schemeClr val="tx1"/>
                </a:solidFill>
              </a:defRPr>
            </a:lvl1pPr>
            <a:lvl2pPr marL="182880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2pPr>
            <a:lvl3pPr marL="36576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3pPr>
            <a:lvl4pPr marL="5486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73152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91440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09728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28016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4630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79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7302500"/>
            <a:ext cx="15544800" cy="174053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16600" y="7302500"/>
            <a:ext cx="15544800" cy="174053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387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460506"/>
            <a:ext cx="31546800" cy="53022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368" y="6724652"/>
            <a:ext cx="15473360" cy="32956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368" y="10020300"/>
            <a:ext cx="15473360" cy="147383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6602" y="6724652"/>
            <a:ext cx="15549564" cy="32956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16602" y="10020300"/>
            <a:ext cx="15549564" cy="147383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024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699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778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828800"/>
            <a:ext cx="11796712" cy="640080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9564" y="3949706"/>
            <a:ext cx="18516600" cy="19494500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8229600"/>
            <a:ext cx="11796712" cy="15246352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553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828800"/>
            <a:ext cx="11796712" cy="640080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549564" y="3949706"/>
            <a:ext cx="18516600" cy="19494500"/>
          </a:xfrm>
        </p:spPr>
        <p:txBody>
          <a:bodyPr anchor="t"/>
          <a:lstStyle>
            <a:lvl1pPr marL="0" indent="0">
              <a:buNone/>
              <a:defRPr sz="12800"/>
            </a:lvl1pPr>
            <a:lvl2pPr marL="1828800" indent="0">
              <a:buNone/>
              <a:defRPr sz="11200"/>
            </a:lvl2pPr>
            <a:lvl3pPr marL="3657600" indent="0">
              <a:buNone/>
              <a:defRPr sz="9600"/>
            </a:lvl3pPr>
            <a:lvl4pPr marL="5486400" indent="0">
              <a:buNone/>
              <a:defRPr sz="8000"/>
            </a:lvl4pPr>
            <a:lvl5pPr marL="7315200" indent="0">
              <a:buNone/>
              <a:defRPr sz="8000"/>
            </a:lvl5pPr>
            <a:lvl6pPr marL="9144000" indent="0">
              <a:buNone/>
              <a:defRPr sz="8000"/>
            </a:lvl6pPr>
            <a:lvl7pPr marL="10972800" indent="0">
              <a:buNone/>
              <a:defRPr sz="8000"/>
            </a:lvl7pPr>
            <a:lvl8pPr marL="12801600" indent="0">
              <a:buNone/>
              <a:defRPr sz="8000"/>
            </a:lvl8pPr>
            <a:lvl9pPr marL="14630400" indent="0">
              <a:buNone/>
              <a:defRPr sz="8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8229600"/>
            <a:ext cx="11796712" cy="15246352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48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1460506"/>
            <a:ext cx="31546800" cy="530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0" y="7302500"/>
            <a:ext cx="31546800" cy="17405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4600" y="25425406"/>
            <a:ext cx="82296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CA32A-87CD-4E02-8694-4944287C6CD9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15800" y="25425406"/>
            <a:ext cx="123444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31800" y="25425406"/>
            <a:ext cx="82296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63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657600" rtl="0" eaLnBrk="1" latinLnBrk="0" hangingPunct="1">
        <a:lnSpc>
          <a:spcPct val="90000"/>
        </a:lnSpc>
        <a:spcBef>
          <a:spcPct val="0"/>
        </a:spcBef>
        <a:buNone/>
        <a:defRPr sz="17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0" indent="-914400" algn="l" defTabSz="3657600" rtl="0" eaLnBrk="1" latinLnBrk="0" hangingPunct="1">
        <a:lnSpc>
          <a:spcPct val="90000"/>
        </a:lnSpc>
        <a:spcBef>
          <a:spcPts val="40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4.png"/><Relationship Id="rId5" Type="http://schemas.openxmlformats.org/officeDocument/2006/relationships/image" Target="../media/image32.png"/><Relationship Id="rId10" Type="http://schemas.openxmlformats.org/officeDocument/2006/relationships/image" Target="../media/image25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mailto:TORRESFTW06@GMAIL.COM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787282" y="2080544"/>
            <a:ext cx="32522595" cy="24919329"/>
            <a:chOff x="793370" y="7513982"/>
            <a:chExt cx="17693414" cy="135569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5311" y="8219158"/>
              <a:ext cx="15535355" cy="9961761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5391685" y="19643016"/>
              <a:ext cx="5454347" cy="1109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state/school/club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23454" y="19854411"/>
              <a:ext cx="5436887" cy="686765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793370" y="7513982"/>
              <a:ext cx="17693414" cy="1355697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-51448" y="120703"/>
            <a:ext cx="43219592" cy="3822118"/>
            <a:chOff x="-51448" y="120703"/>
            <a:chExt cx="43219592" cy="382211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1448" y="138136"/>
              <a:ext cx="36627448" cy="1102194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5798765" y="1168935"/>
              <a:ext cx="24927021" cy="2773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CSC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203514" y="120703"/>
              <a:ext cx="2575367" cy="104822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BRANDON </a:t>
              </a:r>
            </a:p>
            <a:p>
              <a:r>
                <a:rPr lang="en-US" sz="800" dirty="0">
                  <a:solidFill>
                    <a:srgbClr val="FF0000"/>
                  </a:solidFill>
                </a:rPr>
                <a:t>TORRES ASME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1767638" y="120703"/>
              <a:ext cx="1974451" cy="101709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BRANDON </a:t>
              </a:r>
            </a:p>
            <a:p>
              <a:r>
                <a:rPr lang="en-US" sz="800" dirty="0">
                  <a:solidFill>
                    <a:srgbClr val="FF0000"/>
                  </a:solidFill>
                </a:rPr>
                <a:t>TORRES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64658" y="128568"/>
              <a:ext cx="1335685" cy="108367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35930486" y="2299225"/>
              <a:ext cx="7237658" cy="1386943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accent5"/>
                  </a:solidFill>
                </a:rPr>
                <a:t>American Society of Mechanical Engineering </a:t>
              </a:r>
            </a:p>
            <a:p>
              <a:r>
                <a:rPr lang="en-US" sz="800" dirty="0">
                  <a:solidFill>
                    <a:schemeClr val="accent5"/>
                  </a:solidFill>
                </a:rPr>
                <a:t>American Institute with aeronautics and Astronautics</a:t>
              </a:r>
            </a:p>
            <a:p>
              <a:r>
                <a:rPr lang="en-US" sz="800" dirty="0">
                  <a:solidFill>
                    <a:schemeClr val="accent5"/>
                  </a:solidFill>
                </a:rPr>
                <a:t>3D Printing Club</a:t>
              </a:r>
              <a:endParaRPr lang="en-US" dirty="0"/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092034" y="1044897"/>
              <a:ext cx="418755" cy="563414"/>
            </a:xfrm>
            <a:prstGeom prst="rect">
              <a:avLst/>
            </a:prstGeom>
          </p:spPr>
        </p:pic>
        <p:cxnSp>
          <p:nvCxnSpPr>
            <p:cNvPr id="31" name="Straight Connector 30"/>
            <p:cNvCxnSpPr>
              <a:endCxn id="52" idx="2"/>
            </p:cNvCxnSpPr>
            <p:nvPr/>
          </p:nvCxnSpPr>
          <p:spPr>
            <a:xfrm flipH="1" flipV="1">
              <a:off x="31301410" y="1608312"/>
              <a:ext cx="4629076" cy="6909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9663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0" y="0"/>
            <a:ext cx="12192000" cy="38477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607154" y="674470"/>
            <a:ext cx="73616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BOEING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273655" y="6432031"/>
            <a:ext cx="4450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ABOUT</a:t>
            </a:r>
            <a:r>
              <a:rPr lang="en-US" dirty="0"/>
              <a:t>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288052" y="10060231"/>
            <a:ext cx="4450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we look for: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4148" y="5579372"/>
            <a:ext cx="3248025" cy="23812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29654" y="2185411"/>
            <a:ext cx="6259576" cy="321749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6110" y="3017252"/>
            <a:ext cx="3582086" cy="15373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54704" y="7390237"/>
            <a:ext cx="8805296" cy="14846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16076" y="10721844"/>
            <a:ext cx="7800975" cy="45590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0" y="0"/>
            <a:ext cx="12192000" cy="36688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935575" y="-5803"/>
            <a:ext cx="857250" cy="3489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BRANDON </a:t>
            </a:r>
          </a:p>
          <a:p>
            <a:r>
              <a:rPr lang="en-US" sz="800" dirty="0">
                <a:solidFill>
                  <a:srgbClr val="FF0000"/>
                </a:solidFill>
              </a:rPr>
              <a:t>TORRES ASME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454813" y="-5803"/>
            <a:ext cx="657226" cy="33855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BRANDON </a:t>
            </a:r>
          </a:p>
          <a:p>
            <a:r>
              <a:rPr lang="en-US" sz="800" dirty="0">
                <a:solidFill>
                  <a:srgbClr val="FF0000"/>
                </a:solidFill>
              </a:rPr>
              <a:t>TORRES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56630" y="-3185"/>
            <a:ext cx="444603" cy="360716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4536400" y="77178"/>
            <a:ext cx="1161143" cy="6537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4536400" y="200106"/>
            <a:ext cx="1161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Validated</a:t>
            </a:r>
          </a:p>
        </p:txBody>
      </p:sp>
    </p:spTree>
    <p:extLst>
      <p:ext uri="{BB962C8B-B14F-4D97-AF65-F5344CB8AC3E}">
        <p14:creationId xmlns:p14="http://schemas.microsoft.com/office/powerpoint/2010/main" val="2376000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5947" y="3010883"/>
            <a:ext cx="3642414" cy="2400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0"/>
            <a:ext cx="12192000" cy="3847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9585" y="13631921"/>
            <a:ext cx="3833246" cy="339730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607154" y="674471"/>
            <a:ext cx="736169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ASME: American Society of Mechanical Engineers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33138" y="5583704"/>
            <a:ext cx="3948032" cy="17945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71311" y="3029933"/>
            <a:ext cx="6809794" cy="23812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197455" y="7806462"/>
            <a:ext cx="4450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ABOUT</a:t>
            </a:r>
            <a:r>
              <a:rPr lang="en-US" dirty="0"/>
              <a:t>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07154" y="8305601"/>
            <a:ext cx="7437893" cy="43318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055035" y="13305002"/>
            <a:ext cx="4450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COMPETITIONS</a:t>
            </a:r>
            <a:r>
              <a:rPr lang="en-US" dirty="0"/>
              <a:t>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730854" y="13766667"/>
            <a:ext cx="3098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IDSC THE CHALLENGE: </a:t>
            </a:r>
          </a:p>
          <a:p>
            <a:endParaRPr lang="en-US" dirty="0"/>
          </a:p>
          <a:p>
            <a:r>
              <a:rPr lang="en-US" dirty="0"/>
              <a:t>DATE: MAY 1 2018</a:t>
            </a:r>
          </a:p>
          <a:p>
            <a:r>
              <a:rPr lang="en-US" dirty="0"/>
              <a:t>WHO: ASME MEMBERS</a:t>
            </a:r>
          </a:p>
          <a:p>
            <a:r>
              <a:rPr lang="en-US" dirty="0"/>
              <a:t>WHERE: TBD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59586" y="17791134"/>
            <a:ext cx="3305175" cy="61341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730854" y="17662079"/>
            <a:ext cx="3098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ROBOT PENTATHLON</a:t>
            </a:r>
          </a:p>
          <a:p>
            <a:endParaRPr lang="en-US" dirty="0"/>
          </a:p>
          <a:p>
            <a:r>
              <a:rPr lang="en-US" dirty="0"/>
              <a:t>DATE: JUNE 11 2018</a:t>
            </a:r>
          </a:p>
          <a:p>
            <a:r>
              <a:rPr lang="en-US" dirty="0"/>
              <a:t>WHO: ASME MEMBERS</a:t>
            </a:r>
          </a:p>
          <a:p>
            <a:r>
              <a:rPr lang="en-US" dirty="0"/>
              <a:t>WHERE: TBD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744207" y="5985684"/>
            <a:ext cx="2457450" cy="4953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1964761" y="5421648"/>
            <a:ext cx="2016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Wanna</a:t>
            </a:r>
            <a:r>
              <a:rPr lang="en-US" dirty="0"/>
              <a:t> be a ASME National member?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064148" y="5579372"/>
            <a:ext cx="3248025" cy="2381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0"/>
            <a:ext cx="12192000" cy="36688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7935575" y="-5803"/>
            <a:ext cx="857250" cy="3489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BRANDON </a:t>
            </a:r>
          </a:p>
          <a:p>
            <a:r>
              <a:rPr lang="en-US" sz="800" dirty="0">
                <a:solidFill>
                  <a:srgbClr val="FF0000"/>
                </a:solidFill>
              </a:rPr>
              <a:t>TORRES ASME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9454813" y="-5803"/>
            <a:ext cx="657226" cy="33855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BRANDON </a:t>
            </a:r>
          </a:p>
          <a:p>
            <a:r>
              <a:rPr lang="en-US" sz="800" dirty="0">
                <a:solidFill>
                  <a:srgbClr val="FF0000"/>
                </a:solidFill>
              </a:rPr>
              <a:t>TORRES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456630" y="-3185"/>
            <a:ext cx="444603" cy="36071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536400" y="77178"/>
            <a:ext cx="1161143" cy="6537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4536400" y="200106"/>
            <a:ext cx="1161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Validated</a:t>
            </a:r>
          </a:p>
        </p:txBody>
      </p:sp>
    </p:spTree>
    <p:extLst>
      <p:ext uri="{BB962C8B-B14F-4D97-AF65-F5344CB8AC3E}">
        <p14:creationId xmlns:p14="http://schemas.microsoft.com/office/powerpoint/2010/main" val="913404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659618"/>
            <a:ext cx="11003280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Name:</a:t>
            </a:r>
          </a:p>
          <a:p>
            <a:r>
              <a:rPr lang="en-US" dirty="0"/>
              <a:t>Last Name:</a:t>
            </a:r>
          </a:p>
          <a:p>
            <a:r>
              <a:rPr lang="en-US" dirty="0"/>
              <a:t>Password:</a:t>
            </a:r>
          </a:p>
          <a:p>
            <a:r>
              <a:rPr lang="en-US" dirty="0"/>
              <a:t>School Email:</a:t>
            </a:r>
          </a:p>
          <a:p>
            <a:r>
              <a:rPr lang="en-US" dirty="0"/>
              <a:t>Student/Company/Competition Host</a:t>
            </a:r>
          </a:p>
          <a:p>
            <a:r>
              <a:rPr lang="en-US" dirty="0">
                <a:highlight>
                  <a:srgbClr val="FFFF00"/>
                </a:highlight>
              </a:rPr>
              <a:t>Join Now</a:t>
            </a:r>
          </a:p>
          <a:p>
            <a:r>
              <a:rPr lang="en-US" dirty="0"/>
              <a:t>------------------------------------------------------</a:t>
            </a:r>
          </a:p>
          <a:p>
            <a:r>
              <a:rPr lang="en-US" b="1" dirty="0"/>
              <a:t>If Student is selected. These are added</a:t>
            </a:r>
          </a:p>
          <a:p>
            <a:r>
              <a:rPr lang="en-US" dirty="0"/>
              <a:t>College:</a:t>
            </a:r>
          </a:p>
          <a:p>
            <a:r>
              <a:rPr lang="en-US" dirty="0"/>
              <a:t>Major:</a:t>
            </a:r>
          </a:p>
          <a:p>
            <a:r>
              <a:rPr lang="en-US" dirty="0"/>
              <a:t>College:___________ (IF NOT EXIST) Ask Name, address</a:t>
            </a:r>
          </a:p>
          <a:p>
            <a:r>
              <a:rPr lang="en-US" dirty="0"/>
              <a:t>Clubs:</a:t>
            </a:r>
          </a:p>
          <a:p>
            <a:r>
              <a:rPr lang="en-US" dirty="0"/>
              <a:t>Anticipated Graduation Date: Month/Year</a:t>
            </a:r>
          </a:p>
          <a:p>
            <a:r>
              <a:rPr lang="en-US" dirty="0"/>
              <a:t>-------------------------------------------------------</a:t>
            </a:r>
          </a:p>
          <a:p>
            <a:r>
              <a:rPr lang="en-US" b="1" dirty="0"/>
              <a:t>If Company is selected. These are added</a:t>
            </a:r>
          </a:p>
          <a:p>
            <a:r>
              <a:rPr lang="en-US" dirty="0"/>
              <a:t>Company Name:</a:t>
            </a:r>
          </a:p>
          <a:p>
            <a:r>
              <a:rPr lang="en-US" dirty="0"/>
              <a:t>Company Address:</a:t>
            </a:r>
          </a:p>
          <a:p>
            <a:r>
              <a:rPr lang="en-US" dirty="0"/>
              <a:t>---------------------------------------------------------</a:t>
            </a:r>
          </a:p>
          <a:p>
            <a:r>
              <a:rPr lang="en-US" b="1" dirty="0"/>
              <a:t>If Competition host is selected, these are added</a:t>
            </a:r>
          </a:p>
          <a:p>
            <a:r>
              <a:rPr lang="en-US" dirty="0"/>
              <a:t>Majors that compete: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74320" y="290286"/>
            <a:ext cx="6107430" cy="64153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09900" y="270748"/>
            <a:ext cx="360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Page</a:t>
            </a:r>
          </a:p>
        </p:txBody>
      </p:sp>
    </p:spTree>
    <p:extLst>
      <p:ext uri="{BB962C8B-B14F-4D97-AF65-F5344CB8AC3E}">
        <p14:creationId xmlns:p14="http://schemas.microsoft.com/office/powerpoint/2010/main" val="22447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3684264" y="2168593"/>
            <a:ext cx="26649962" cy="27291565"/>
            <a:chOff x="12308157" y="8473394"/>
            <a:chExt cx="5908406" cy="6050652"/>
          </a:xfrm>
        </p:grpSpPr>
        <p:pic>
          <p:nvPicPr>
            <p:cNvPr id="1026" name="Picture 2" descr="Image result for MISSOURI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8157" y="8536932"/>
              <a:ext cx="5908406" cy="5987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13803204" y="13603794"/>
              <a:ext cx="181556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state/school/club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39642" y="13679562"/>
              <a:ext cx="1809750" cy="228600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12363450" y="8473394"/>
              <a:ext cx="5853113" cy="5499732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/>
            <p:cNvSpPr/>
            <p:nvPr/>
          </p:nvSpPr>
          <p:spPr>
            <a:xfrm>
              <a:off x="13894069" y="10726058"/>
              <a:ext cx="136256" cy="119743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/>
            <p:cNvSpPr/>
            <p:nvPr/>
          </p:nvSpPr>
          <p:spPr>
            <a:xfrm>
              <a:off x="14801850" y="9919787"/>
              <a:ext cx="136256" cy="119743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/>
            <p:cNvSpPr/>
            <p:nvPr/>
          </p:nvSpPr>
          <p:spPr>
            <a:xfrm>
              <a:off x="13825941" y="10262244"/>
              <a:ext cx="136256" cy="119743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/>
            <p:cNvSpPr/>
            <p:nvPr/>
          </p:nvSpPr>
          <p:spPr>
            <a:xfrm>
              <a:off x="14058369" y="12407221"/>
              <a:ext cx="136256" cy="119743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22"/>
            <p:cNvSpPr/>
            <p:nvPr/>
          </p:nvSpPr>
          <p:spPr>
            <a:xfrm>
              <a:off x="14728429" y="12537814"/>
              <a:ext cx="136256" cy="119743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Connector 23"/>
            <p:cNvSpPr/>
            <p:nvPr/>
          </p:nvSpPr>
          <p:spPr>
            <a:xfrm>
              <a:off x="13990241" y="11943407"/>
              <a:ext cx="136256" cy="119743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/>
            <p:cNvSpPr/>
            <p:nvPr/>
          </p:nvSpPr>
          <p:spPr>
            <a:xfrm>
              <a:off x="16339866" y="12306706"/>
              <a:ext cx="136256" cy="119743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/>
            <p:cNvSpPr/>
            <p:nvPr/>
          </p:nvSpPr>
          <p:spPr>
            <a:xfrm>
              <a:off x="15915818" y="11189745"/>
              <a:ext cx="136256" cy="119743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/>
            <p:cNvSpPr/>
            <p:nvPr/>
          </p:nvSpPr>
          <p:spPr>
            <a:xfrm>
              <a:off x="15316564" y="10677526"/>
              <a:ext cx="94887" cy="108403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Connector 41"/>
            <p:cNvSpPr/>
            <p:nvPr/>
          </p:nvSpPr>
          <p:spPr>
            <a:xfrm>
              <a:off x="14639394" y="11070002"/>
              <a:ext cx="136256" cy="119743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42"/>
            <p:cNvSpPr/>
            <p:nvPr/>
          </p:nvSpPr>
          <p:spPr>
            <a:xfrm>
              <a:off x="15148059" y="11903958"/>
              <a:ext cx="136256" cy="119743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/>
            <p:cNvSpPr/>
            <p:nvPr/>
          </p:nvSpPr>
          <p:spPr>
            <a:xfrm>
              <a:off x="15505247" y="11683700"/>
              <a:ext cx="136256" cy="119743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44518" y="8538618"/>
              <a:ext cx="686233" cy="504897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318109" y="9107018"/>
              <a:ext cx="1692153" cy="743049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16221076" y="8473394"/>
              <a:ext cx="1924050" cy="15365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316563" y="10815765"/>
              <a:ext cx="292678" cy="393785"/>
            </a:xfrm>
            <a:prstGeom prst="rect">
              <a:avLst/>
            </a:prstGeom>
          </p:spPr>
        </p:pic>
      </p:grpSp>
      <p:grpSp>
        <p:nvGrpSpPr>
          <p:cNvPr id="53" name="Group 52"/>
          <p:cNvGrpSpPr/>
          <p:nvPr/>
        </p:nvGrpSpPr>
        <p:grpSpPr>
          <a:xfrm>
            <a:off x="-51448" y="120703"/>
            <a:ext cx="43219592" cy="3822118"/>
            <a:chOff x="-51448" y="120703"/>
            <a:chExt cx="43219592" cy="3822118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51448" y="138136"/>
              <a:ext cx="36627448" cy="1102194"/>
            </a:xfrm>
            <a:prstGeom prst="rect">
              <a:avLst/>
            </a:prstGeom>
          </p:spPr>
        </p:pic>
        <p:sp>
          <p:nvSpPr>
            <p:cNvPr id="62" name="Rectangle 61"/>
            <p:cNvSpPr/>
            <p:nvPr/>
          </p:nvSpPr>
          <p:spPr>
            <a:xfrm>
              <a:off x="5798765" y="1168935"/>
              <a:ext cx="24927021" cy="2773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CSC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7203514" y="120703"/>
              <a:ext cx="2575367" cy="104822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BRANDON </a:t>
              </a:r>
            </a:p>
            <a:p>
              <a:r>
                <a:rPr lang="en-US" sz="800" dirty="0">
                  <a:solidFill>
                    <a:srgbClr val="FF0000"/>
                  </a:solidFill>
                </a:rPr>
                <a:t>TORRES ASME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1767638" y="120703"/>
              <a:ext cx="1974451" cy="101709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BRANDON </a:t>
              </a:r>
            </a:p>
            <a:p>
              <a:r>
                <a:rPr lang="en-US" sz="800" dirty="0">
                  <a:solidFill>
                    <a:srgbClr val="FF0000"/>
                  </a:solidFill>
                </a:rPr>
                <a:t>TORRES</a:t>
              </a:r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764658" y="128568"/>
              <a:ext cx="1335685" cy="108367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35930486" y="2299225"/>
              <a:ext cx="7237658" cy="1386943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accent5"/>
                  </a:solidFill>
                </a:rPr>
                <a:t>American Society of Mechanical Engineering </a:t>
              </a:r>
            </a:p>
            <a:p>
              <a:r>
                <a:rPr lang="en-US" sz="800" dirty="0">
                  <a:solidFill>
                    <a:schemeClr val="accent5"/>
                  </a:solidFill>
                </a:rPr>
                <a:t>American Institute with aeronautics and Astronautics</a:t>
              </a:r>
            </a:p>
            <a:p>
              <a:r>
                <a:rPr lang="en-US" sz="800" dirty="0">
                  <a:solidFill>
                    <a:schemeClr val="accent5"/>
                  </a:solidFill>
                </a:rPr>
                <a:t>3D Printing Club</a:t>
              </a:r>
              <a:endParaRPr lang="en-US" dirty="0"/>
            </a:p>
          </p:txBody>
        </p:sp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092034" y="1044897"/>
              <a:ext cx="418755" cy="563414"/>
            </a:xfrm>
            <a:prstGeom prst="rect">
              <a:avLst/>
            </a:prstGeom>
          </p:spPr>
        </p:pic>
        <p:cxnSp>
          <p:nvCxnSpPr>
            <p:cNvPr id="70" name="Straight Connector 69"/>
            <p:cNvCxnSpPr>
              <a:endCxn id="69" idx="2"/>
            </p:cNvCxnSpPr>
            <p:nvPr/>
          </p:nvCxnSpPr>
          <p:spPr>
            <a:xfrm flipH="1" flipV="1">
              <a:off x="31301410" y="1608312"/>
              <a:ext cx="4629076" cy="6909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1303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5223141" y="2555878"/>
            <a:ext cx="23799120" cy="24817443"/>
            <a:chOff x="12349189" y="15641167"/>
            <a:chExt cx="6137594" cy="6400211"/>
          </a:xfrm>
        </p:grpSpPr>
        <p:sp>
          <p:nvSpPr>
            <p:cNvPr id="56" name="Rectangle 55"/>
            <p:cNvSpPr/>
            <p:nvPr/>
          </p:nvSpPr>
          <p:spPr>
            <a:xfrm>
              <a:off x="12349189" y="15641167"/>
              <a:ext cx="6137594" cy="6400211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88392" y="15641168"/>
              <a:ext cx="2119603" cy="1559501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23666" y="17311440"/>
              <a:ext cx="2226055" cy="977493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23666" y="18579478"/>
              <a:ext cx="1821809" cy="3194522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14879948" y="18249539"/>
              <a:ext cx="1438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CLUBS </a:t>
              </a:r>
              <a:r>
                <a:rPr lang="en-US" sz="800" dirty="0"/>
                <a:t>(LINKS)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4126498" y="18288932"/>
              <a:ext cx="2466053" cy="364396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-51448" y="120703"/>
            <a:ext cx="43219592" cy="3822118"/>
            <a:chOff x="-51448" y="120703"/>
            <a:chExt cx="43219592" cy="3822118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51448" y="138136"/>
              <a:ext cx="36627448" cy="1102194"/>
            </a:xfrm>
            <a:prstGeom prst="rect">
              <a:avLst/>
            </a:prstGeom>
          </p:spPr>
        </p:pic>
        <p:sp>
          <p:nvSpPr>
            <p:cNvPr id="62" name="Rectangle 61"/>
            <p:cNvSpPr/>
            <p:nvPr/>
          </p:nvSpPr>
          <p:spPr>
            <a:xfrm>
              <a:off x="5798765" y="1168935"/>
              <a:ext cx="24927021" cy="2773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CSC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7203514" y="120703"/>
              <a:ext cx="2575367" cy="104822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BRANDON </a:t>
              </a:r>
            </a:p>
            <a:p>
              <a:r>
                <a:rPr lang="en-US" sz="800" dirty="0">
                  <a:solidFill>
                    <a:srgbClr val="FF0000"/>
                  </a:solidFill>
                </a:rPr>
                <a:t>TORRES ASME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1767638" y="120703"/>
              <a:ext cx="1974451" cy="101709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BRANDON </a:t>
              </a:r>
            </a:p>
            <a:p>
              <a:r>
                <a:rPr lang="en-US" sz="800" dirty="0">
                  <a:solidFill>
                    <a:srgbClr val="FF0000"/>
                  </a:solidFill>
                </a:rPr>
                <a:t>TORRES</a:t>
              </a:r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64658" y="128568"/>
              <a:ext cx="1335685" cy="108367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35930486" y="2299225"/>
              <a:ext cx="7237658" cy="1386943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accent5"/>
                  </a:solidFill>
                </a:rPr>
                <a:t>American Society of Mechanical Engineering </a:t>
              </a:r>
            </a:p>
            <a:p>
              <a:r>
                <a:rPr lang="en-US" sz="800" dirty="0">
                  <a:solidFill>
                    <a:schemeClr val="accent5"/>
                  </a:solidFill>
                </a:rPr>
                <a:t>American Institute with aeronautics and Astronautics</a:t>
              </a:r>
            </a:p>
            <a:p>
              <a:r>
                <a:rPr lang="en-US" sz="800" dirty="0">
                  <a:solidFill>
                    <a:schemeClr val="accent5"/>
                  </a:solidFill>
                </a:rPr>
                <a:t>3D Printing Club</a:t>
              </a:r>
              <a:endParaRPr lang="en-US" dirty="0"/>
            </a:p>
          </p:txBody>
        </p:sp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092034" y="1044897"/>
              <a:ext cx="418755" cy="563414"/>
            </a:xfrm>
            <a:prstGeom prst="rect">
              <a:avLst/>
            </a:prstGeom>
          </p:spPr>
        </p:pic>
        <p:cxnSp>
          <p:nvCxnSpPr>
            <p:cNvPr id="70" name="Straight Connector 69"/>
            <p:cNvCxnSpPr>
              <a:endCxn id="69" idx="2"/>
            </p:cNvCxnSpPr>
            <p:nvPr/>
          </p:nvCxnSpPr>
          <p:spPr>
            <a:xfrm flipH="1" flipV="1">
              <a:off x="31301410" y="1608312"/>
              <a:ext cx="4629076" cy="6909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0734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7117721" y="2168593"/>
            <a:ext cx="22289107" cy="25112176"/>
            <a:chOff x="17884502" y="4895548"/>
            <a:chExt cx="18097435" cy="203896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84502" y="4895548"/>
              <a:ext cx="18097435" cy="2038960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30103183" y="21899828"/>
              <a:ext cx="4166372" cy="1109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Follow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-51448" y="120703"/>
            <a:ext cx="43219592" cy="3822118"/>
            <a:chOff x="-51448" y="120703"/>
            <a:chExt cx="43219592" cy="3822118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1448" y="138136"/>
              <a:ext cx="36627448" cy="1102194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5798765" y="1168935"/>
              <a:ext cx="24927021" cy="2773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CSC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203514" y="120703"/>
              <a:ext cx="2575367" cy="104822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BRANDON </a:t>
              </a:r>
            </a:p>
            <a:p>
              <a:r>
                <a:rPr lang="en-US" sz="800" dirty="0">
                  <a:solidFill>
                    <a:srgbClr val="FF0000"/>
                  </a:solidFill>
                </a:rPr>
                <a:t>TORRES ASME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1767638" y="120703"/>
              <a:ext cx="1974451" cy="101709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BRANDON </a:t>
              </a:r>
            </a:p>
            <a:p>
              <a:r>
                <a:rPr lang="en-US" sz="800" dirty="0">
                  <a:solidFill>
                    <a:srgbClr val="FF0000"/>
                  </a:solidFill>
                </a:rPr>
                <a:t>TORRES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764658" y="128568"/>
              <a:ext cx="1335685" cy="108367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35930486" y="2299225"/>
              <a:ext cx="7237658" cy="1386943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accent5"/>
                  </a:solidFill>
                </a:rPr>
                <a:t>American Society of Mechanical Engineering </a:t>
              </a:r>
            </a:p>
            <a:p>
              <a:r>
                <a:rPr lang="en-US" sz="800" dirty="0">
                  <a:solidFill>
                    <a:schemeClr val="accent5"/>
                  </a:solidFill>
                </a:rPr>
                <a:t>American Institute with aeronautics and Astronautics</a:t>
              </a:r>
            </a:p>
            <a:p>
              <a:r>
                <a:rPr lang="en-US" sz="800" dirty="0">
                  <a:solidFill>
                    <a:schemeClr val="accent5"/>
                  </a:solidFill>
                </a:rPr>
                <a:t>3D Printing Club</a:t>
              </a:r>
              <a:endParaRPr lang="en-US" dirty="0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092034" y="1044897"/>
              <a:ext cx="418755" cy="563414"/>
            </a:xfrm>
            <a:prstGeom prst="rect">
              <a:avLst/>
            </a:prstGeom>
          </p:spPr>
        </p:pic>
        <p:cxnSp>
          <p:nvCxnSpPr>
            <p:cNvPr id="27" name="Straight Connector 26"/>
            <p:cNvCxnSpPr>
              <a:endCxn id="26" idx="2"/>
            </p:cNvCxnSpPr>
            <p:nvPr/>
          </p:nvCxnSpPr>
          <p:spPr>
            <a:xfrm flipH="1" flipV="1">
              <a:off x="31301410" y="1608312"/>
              <a:ext cx="4629076" cy="6909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7735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252004"/>
              </p:ext>
            </p:extLst>
          </p:nvPr>
        </p:nvGraphicFramePr>
        <p:xfrm>
          <a:off x="4627663" y="6338629"/>
          <a:ext cx="23951722" cy="1585994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59833">
                  <a:extLst>
                    <a:ext uri="{9D8B030D-6E8A-4147-A177-3AD203B41FA5}">
                      <a16:colId xmlns:a16="http://schemas.microsoft.com/office/drawing/2014/main" val="924042568"/>
                    </a:ext>
                  </a:extLst>
                </a:gridCol>
                <a:gridCol w="3183798">
                  <a:extLst>
                    <a:ext uri="{9D8B030D-6E8A-4147-A177-3AD203B41FA5}">
                      <a16:colId xmlns:a16="http://schemas.microsoft.com/office/drawing/2014/main" val="553739950"/>
                    </a:ext>
                  </a:extLst>
                </a:gridCol>
                <a:gridCol w="2945901">
                  <a:extLst>
                    <a:ext uri="{9D8B030D-6E8A-4147-A177-3AD203B41FA5}">
                      <a16:colId xmlns:a16="http://schemas.microsoft.com/office/drawing/2014/main" val="2772814672"/>
                    </a:ext>
                  </a:extLst>
                </a:gridCol>
                <a:gridCol w="3442801">
                  <a:extLst>
                    <a:ext uri="{9D8B030D-6E8A-4147-A177-3AD203B41FA5}">
                      <a16:colId xmlns:a16="http://schemas.microsoft.com/office/drawing/2014/main" val="2533977632"/>
                    </a:ext>
                  </a:extLst>
                </a:gridCol>
                <a:gridCol w="3194351">
                  <a:extLst>
                    <a:ext uri="{9D8B030D-6E8A-4147-A177-3AD203B41FA5}">
                      <a16:colId xmlns:a16="http://schemas.microsoft.com/office/drawing/2014/main" val="3114836769"/>
                    </a:ext>
                  </a:extLst>
                </a:gridCol>
                <a:gridCol w="3970182">
                  <a:extLst>
                    <a:ext uri="{9D8B030D-6E8A-4147-A177-3AD203B41FA5}">
                      <a16:colId xmlns:a16="http://schemas.microsoft.com/office/drawing/2014/main" val="1294778099"/>
                    </a:ext>
                  </a:extLst>
                </a:gridCol>
                <a:gridCol w="3654856">
                  <a:extLst>
                    <a:ext uri="{9D8B030D-6E8A-4147-A177-3AD203B41FA5}">
                      <a16:colId xmlns:a16="http://schemas.microsoft.com/office/drawing/2014/main" val="1995519236"/>
                    </a:ext>
                  </a:extLst>
                </a:gridCol>
              </a:tblGrid>
              <a:tr h="1618072">
                <a:tc>
                  <a:txBody>
                    <a:bodyPr/>
                    <a:lstStyle/>
                    <a:p>
                      <a:r>
                        <a:rPr lang="en-US" sz="4500" dirty="0">
                          <a:solidFill>
                            <a:schemeClr val="accent5"/>
                          </a:solidFill>
                        </a:rPr>
                        <a:t>COMPANY/PERSON</a:t>
                      </a:r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r>
                        <a:rPr lang="en-US" sz="4500" dirty="0">
                          <a:solidFill>
                            <a:schemeClr val="accent5"/>
                          </a:solidFill>
                        </a:rPr>
                        <a:t>TITLE</a:t>
                      </a:r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r>
                        <a:rPr lang="en-US" sz="4500" dirty="0">
                          <a:solidFill>
                            <a:schemeClr val="accent5"/>
                          </a:solidFill>
                        </a:rPr>
                        <a:t>Location</a:t>
                      </a:r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r>
                        <a:rPr lang="en-US" sz="4500" dirty="0">
                          <a:solidFill>
                            <a:schemeClr val="accent5"/>
                          </a:solidFill>
                        </a:rPr>
                        <a:t>DATE START</a:t>
                      </a:r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r>
                        <a:rPr lang="en-US" sz="4500" dirty="0">
                          <a:solidFill>
                            <a:schemeClr val="accent5"/>
                          </a:solidFill>
                        </a:rPr>
                        <a:t>DATE DUE</a:t>
                      </a:r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r>
                        <a:rPr lang="en-US" sz="4500" dirty="0">
                          <a:solidFill>
                            <a:schemeClr val="accent5"/>
                          </a:solidFill>
                        </a:rPr>
                        <a:t>REWARD</a:t>
                      </a:r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r>
                        <a:rPr lang="en-US" sz="4500" dirty="0">
                          <a:solidFill>
                            <a:schemeClr val="accent5"/>
                          </a:solidFill>
                        </a:rPr>
                        <a:t>FILE</a:t>
                      </a:r>
                    </a:p>
                  </a:txBody>
                  <a:tcPr marL="255485" marR="255485" marT="127743" marB="127743"/>
                </a:tc>
                <a:extLst>
                  <a:ext uri="{0D108BD9-81ED-4DB2-BD59-A6C34878D82A}">
                    <a16:rowId xmlns:a16="http://schemas.microsoft.com/office/drawing/2014/main" val="3090787695"/>
                  </a:ext>
                </a:extLst>
              </a:tr>
              <a:tr h="2297650">
                <a:tc>
                  <a:txBody>
                    <a:bodyPr/>
                    <a:lstStyle/>
                    <a:p>
                      <a:r>
                        <a:rPr lang="en-US" sz="4500" dirty="0">
                          <a:solidFill>
                            <a:schemeClr val="accent5"/>
                          </a:solidFill>
                        </a:rPr>
                        <a:t>Boeing</a:t>
                      </a:r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r>
                        <a:rPr lang="en-US" sz="4500" dirty="0">
                          <a:solidFill>
                            <a:schemeClr val="accent5"/>
                          </a:solidFill>
                        </a:rPr>
                        <a:t>Design Engineer</a:t>
                      </a:r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r>
                        <a:rPr lang="en-US" sz="4500" dirty="0">
                          <a:solidFill>
                            <a:schemeClr val="accent5"/>
                          </a:solidFill>
                        </a:rPr>
                        <a:t>Saint Louis MO</a:t>
                      </a:r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r>
                        <a:rPr lang="en-US" sz="4500" dirty="0">
                          <a:solidFill>
                            <a:schemeClr val="accent5"/>
                          </a:solidFill>
                        </a:rPr>
                        <a:t>05/22/2017</a:t>
                      </a:r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r>
                        <a:rPr lang="en-US" sz="4500" dirty="0">
                          <a:solidFill>
                            <a:schemeClr val="accent5"/>
                          </a:solidFill>
                        </a:rPr>
                        <a:t>07/05/2017</a:t>
                      </a:r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r>
                        <a:rPr lang="en-US" sz="4500" dirty="0">
                          <a:solidFill>
                            <a:schemeClr val="accent5"/>
                          </a:solidFill>
                        </a:rPr>
                        <a:t>$2000</a:t>
                      </a:r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>
                        <a:solidFill>
                          <a:schemeClr val="accent5"/>
                        </a:solidFill>
                      </a:endParaRPr>
                    </a:p>
                  </a:txBody>
                  <a:tcPr marL="255485" marR="255485" marT="127743" marB="127743"/>
                </a:tc>
                <a:extLst>
                  <a:ext uri="{0D108BD9-81ED-4DB2-BD59-A6C34878D82A}">
                    <a16:rowId xmlns:a16="http://schemas.microsoft.com/office/drawing/2014/main" val="1864968820"/>
                  </a:ext>
                </a:extLst>
              </a:tr>
              <a:tr h="1618072">
                <a:tc>
                  <a:txBody>
                    <a:bodyPr/>
                    <a:lstStyle/>
                    <a:p>
                      <a:r>
                        <a:rPr lang="en-US" sz="4500" dirty="0">
                          <a:solidFill>
                            <a:srgbClr val="FF0000"/>
                          </a:solidFill>
                        </a:rPr>
                        <a:t>Mike Jones</a:t>
                      </a:r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r>
                        <a:rPr lang="en-US" sz="4500" dirty="0">
                          <a:solidFill>
                            <a:srgbClr val="FF0000"/>
                          </a:solidFill>
                        </a:rPr>
                        <a:t>App Designer</a:t>
                      </a:r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r>
                        <a:rPr lang="en-US" sz="4500" dirty="0">
                          <a:solidFill>
                            <a:srgbClr val="FF0000"/>
                          </a:solidFill>
                        </a:rPr>
                        <a:t>Bridgeton MO</a:t>
                      </a:r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r>
                        <a:rPr lang="en-US" sz="4500" dirty="0">
                          <a:solidFill>
                            <a:srgbClr val="FF0000"/>
                          </a:solidFill>
                        </a:rPr>
                        <a:t>05/13/2017</a:t>
                      </a:r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r>
                        <a:rPr lang="en-US" sz="4500" dirty="0">
                          <a:solidFill>
                            <a:srgbClr val="FF0000"/>
                          </a:solidFill>
                        </a:rPr>
                        <a:t>05/22/2017</a:t>
                      </a:r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r>
                        <a:rPr lang="en-US" sz="4500" dirty="0">
                          <a:solidFill>
                            <a:srgbClr val="FF0000"/>
                          </a:solidFill>
                        </a:rPr>
                        <a:t>$600</a:t>
                      </a:r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>
                        <a:solidFill>
                          <a:srgbClr val="FF0000"/>
                        </a:solidFill>
                      </a:endParaRPr>
                    </a:p>
                  </a:txBody>
                  <a:tcPr marL="255485" marR="255485" marT="127743" marB="127743"/>
                </a:tc>
                <a:extLst>
                  <a:ext uri="{0D108BD9-81ED-4DB2-BD59-A6C34878D82A}">
                    <a16:rowId xmlns:a16="http://schemas.microsoft.com/office/drawing/2014/main" val="687717181"/>
                  </a:ext>
                </a:extLst>
              </a:tr>
              <a:tr h="1030812"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extLst>
                  <a:ext uri="{0D108BD9-81ED-4DB2-BD59-A6C34878D82A}">
                    <a16:rowId xmlns:a16="http://schemas.microsoft.com/office/drawing/2014/main" val="423203027"/>
                  </a:ext>
                </a:extLst>
              </a:tr>
              <a:tr h="1030812"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extLst>
                  <a:ext uri="{0D108BD9-81ED-4DB2-BD59-A6C34878D82A}">
                    <a16:rowId xmlns:a16="http://schemas.microsoft.com/office/drawing/2014/main" val="92008967"/>
                  </a:ext>
                </a:extLst>
              </a:tr>
              <a:tr h="1030812"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extLst>
                  <a:ext uri="{0D108BD9-81ED-4DB2-BD59-A6C34878D82A}">
                    <a16:rowId xmlns:a16="http://schemas.microsoft.com/office/drawing/2014/main" val="2576913403"/>
                  </a:ext>
                </a:extLst>
              </a:tr>
              <a:tr h="1030812"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extLst>
                  <a:ext uri="{0D108BD9-81ED-4DB2-BD59-A6C34878D82A}">
                    <a16:rowId xmlns:a16="http://schemas.microsoft.com/office/drawing/2014/main" val="1791739158"/>
                  </a:ext>
                </a:extLst>
              </a:tr>
              <a:tr h="1030812"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extLst>
                  <a:ext uri="{0D108BD9-81ED-4DB2-BD59-A6C34878D82A}">
                    <a16:rowId xmlns:a16="http://schemas.microsoft.com/office/drawing/2014/main" val="3845454539"/>
                  </a:ext>
                </a:extLst>
              </a:tr>
              <a:tr h="1030812"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extLst>
                  <a:ext uri="{0D108BD9-81ED-4DB2-BD59-A6C34878D82A}">
                    <a16:rowId xmlns:a16="http://schemas.microsoft.com/office/drawing/2014/main" val="3989854315"/>
                  </a:ext>
                </a:extLst>
              </a:tr>
              <a:tr h="1030812"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extLst>
                  <a:ext uri="{0D108BD9-81ED-4DB2-BD59-A6C34878D82A}">
                    <a16:rowId xmlns:a16="http://schemas.microsoft.com/office/drawing/2014/main" val="369931685"/>
                  </a:ext>
                </a:extLst>
              </a:tr>
              <a:tr h="1030812"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extLst>
                  <a:ext uri="{0D108BD9-81ED-4DB2-BD59-A6C34878D82A}">
                    <a16:rowId xmlns:a16="http://schemas.microsoft.com/office/drawing/2014/main" val="2305442850"/>
                  </a:ext>
                </a:extLst>
              </a:tr>
              <a:tr h="1030812"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extLst>
                  <a:ext uri="{0D108BD9-81ED-4DB2-BD59-A6C34878D82A}">
                    <a16:rowId xmlns:a16="http://schemas.microsoft.com/office/drawing/2014/main" val="2099005567"/>
                  </a:ext>
                </a:extLst>
              </a:tr>
              <a:tr h="1030812"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extLst>
                  <a:ext uri="{0D108BD9-81ED-4DB2-BD59-A6C34878D82A}">
                    <a16:rowId xmlns:a16="http://schemas.microsoft.com/office/drawing/2014/main" val="1327040761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4529821" y="3973962"/>
            <a:ext cx="41474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FF0000"/>
                </a:solidFill>
              </a:rPr>
              <a:t>Q</a:t>
            </a:r>
            <a:r>
              <a:rPr lang="en-US" sz="6600" b="1" dirty="0"/>
              <a:t>uick Jobs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0235" y="6338629"/>
            <a:ext cx="329555" cy="421831"/>
          </a:xfrm>
          <a:prstGeom prst="rect">
            <a:avLst/>
          </a:prstGeom>
        </p:spPr>
      </p:pic>
      <p:sp>
        <p:nvSpPr>
          <p:cNvPr id="23" name="Arrow: Right 22"/>
          <p:cNvSpPr/>
          <p:nvPr/>
        </p:nvSpPr>
        <p:spPr>
          <a:xfrm rot="5400000">
            <a:off x="24897046" y="13628640"/>
            <a:ext cx="8919917" cy="4320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0235" y="7016438"/>
            <a:ext cx="329555" cy="421831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-51448" y="120703"/>
            <a:ext cx="43219592" cy="3822118"/>
            <a:chOff x="-51448" y="120703"/>
            <a:chExt cx="43219592" cy="3822118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1448" y="138136"/>
              <a:ext cx="36627448" cy="1102194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5798765" y="1168935"/>
              <a:ext cx="24927021" cy="2773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CSC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203514" y="120703"/>
              <a:ext cx="2575367" cy="104822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BRANDON </a:t>
              </a:r>
            </a:p>
            <a:p>
              <a:r>
                <a:rPr lang="en-US" sz="800" dirty="0">
                  <a:solidFill>
                    <a:srgbClr val="FF0000"/>
                  </a:solidFill>
                </a:rPr>
                <a:t>TORRES ASME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767638" y="120703"/>
              <a:ext cx="1974451" cy="101709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BRANDON </a:t>
              </a:r>
            </a:p>
            <a:p>
              <a:r>
                <a:rPr lang="en-US" sz="800" dirty="0">
                  <a:solidFill>
                    <a:srgbClr val="FF0000"/>
                  </a:solidFill>
                </a:rPr>
                <a:t>TORRES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764658" y="128568"/>
              <a:ext cx="1335685" cy="108367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35930486" y="2299225"/>
              <a:ext cx="7237658" cy="1386943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accent5"/>
                  </a:solidFill>
                </a:rPr>
                <a:t>American Society of Mechanical Engineering </a:t>
              </a:r>
            </a:p>
            <a:p>
              <a:r>
                <a:rPr lang="en-US" sz="800" dirty="0">
                  <a:solidFill>
                    <a:schemeClr val="accent5"/>
                  </a:solidFill>
                </a:rPr>
                <a:t>American Institute with aeronautics and Astronautics</a:t>
              </a:r>
            </a:p>
            <a:p>
              <a:r>
                <a:rPr lang="en-US" sz="800" dirty="0">
                  <a:solidFill>
                    <a:schemeClr val="accent5"/>
                  </a:solidFill>
                </a:rPr>
                <a:t>3D Printing Club</a:t>
              </a:r>
              <a:endParaRPr lang="en-US" dirty="0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092034" y="1044897"/>
              <a:ext cx="418755" cy="563414"/>
            </a:xfrm>
            <a:prstGeom prst="rect">
              <a:avLst/>
            </a:prstGeom>
          </p:spPr>
        </p:pic>
        <p:cxnSp>
          <p:nvCxnSpPr>
            <p:cNvPr id="29" name="Straight Connector 28"/>
            <p:cNvCxnSpPr>
              <a:endCxn id="28" idx="2"/>
            </p:cNvCxnSpPr>
            <p:nvPr/>
          </p:nvCxnSpPr>
          <p:spPr>
            <a:xfrm flipH="1" flipV="1">
              <a:off x="31301410" y="1608312"/>
              <a:ext cx="4629076" cy="6909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1695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690945" y="2992695"/>
            <a:ext cx="26812195" cy="22968313"/>
            <a:chOff x="12192000" y="11311164"/>
            <a:chExt cx="12192000" cy="10444116"/>
          </a:xfrm>
        </p:grpSpPr>
        <p:cxnSp>
          <p:nvCxnSpPr>
            <p:cNvPr id="16" name="Straight Connector 15"/>
            <p:cNvCxnSpPr>
              <a:cxnSpLocks/>
            </p:cNvCxnSpPr>
            <p:nvPr/>
          </p:nvCxnSpPr>
          <p:spPr>
            <a:xfrm>
              <a:off x="12192000" y="11311164"/>
              <a:ext cx="12192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2192000" y="11454597"/>
              <a:ext cx="5486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Attachment option and blank sheet to write if necessary: LOOKS LIKE THIS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74159" y="12727046"/>
              <a:ext cx="10795216" cy="467845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2687300" y="18031619"/>
              <a:ext cx="115412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SOME PEOPLE WON’T WANT TO POST THEIR IDEA DIRECTLY WITHOUT SIGNED DOCUMENTATION. IF THAT’S THE CASE </a:t>
              </a:r>
            </a:p>
            <a:p>
              <a:r>
                <a:rPr lang="en-US" dirty="0"/>
                <a:t>IT CAN BE GENERIC. AND ONLY SAY CONTACT IF INTERESTED.  Would like to charge a small fee (10$ or so to post something like this</a:t>
              </a:r>
            </a:p>
            <a:p>
              <a:r>
                <a:rPr lang="en-US" dirty="0"/>
                <a:t>Or we can think of a better way to make it legit so no scams happen.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89971" y="19304069"/>
              <a:ext cx="10779404" cy="97287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889972" y="20554951"/>
              <a:ext cx="102557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CONTACT: </a:t>
              </a:r>
              <a:r>
                <a:rPr lang="en-US" dirty="0">
                  <a:hlinkClick r:id="rId4"/>
                </a:rPr>
                <a:t>TORRESFTW06@GMAIL.COM</a:t>
              </a:r>
              <a:endParaRPr lang="en-US" dirty="0"/>
            </a:p>
            <a:p>
              <a:r>
                <a:rPr lang="en-US" dirty="0"/>
                <a:t>NAME: BRANDON</a:t>
              </a:r>
            </a:p>
            <a:p>
              <a:endParaRPr lang="en-US" dirty="0"/>
            </a:p>
            <a:p>
              <a:r>
                <a:rPr lang="en-US" dirty="0"/>
                <a:t>JOB: Need a developer in math. 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-51448" y="120703"/>
            <a:ext cx="43219592" cy="3822118"/>
            <a:chOff x="-51448" y="120703"/>
            <a:chExt cx="43219592" cy="3822118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51448" y="138136"/>
              <a:ext cx="36627448" cy="1102194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5798765" y="1168935"/>
              <a:ext cx="24927021" cy="2773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CSC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203514" y="120703"/>
              <a:ext cx="2575367" cy="104822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BRANDON </a:t>
              </a:r>
            </a:p>
            <a:p>
              <a:r>
                <a:rPr lang="en-US" sz="800" dirty="0">
                  <a:solidFill>
                    <a:srgbClr val="FF0000"/>
                  </a:solidFill>
                </a:rPr>
                <a:t>TORRES ASME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767638" y="120703"/>
              <a:ext cx="1974451" cy="101709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BRANDON </a:t>
              </a:r>
            </a:p>
            <a:p>
              <a:r>
                <a:rPr lang="en-US" sz="800" dirty="0">
                  <a:solidFill>
                    <a:srgbClr val="FF0000"/>
                  </a:solidFill>
                </a:rPr>
                <a:t>TORRES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64658" y="128568"/>
              <a:ext cx="1335685" cy="108367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35930486" y="2299225"/>
              <a:ext cx="7237658" cy="1386943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accent5"/>
                  </a:solidFill>
                </a:rPr>
                <a:t>American Society of Mechanical Engineering </a:t>
              </a:r>
            </a:p>
            <a:p>
              <a:r>
                <a:rPr lang="en-US" sz="800" dirty="0">
                  <a:solidFill>
                    <a:schemeClr val="accent5"/>
                  </a:solidFill>
                </a:rPr>
                <a:t>American Institute with aeronautics and Astronautics</a:t>
              </a:r>
            </a:p>
            <a:p>
              <a:r>
                <a:rPr lang="en-US" sz="800" dirty="0">
                  <a:solidFill>
                    <a:schemeClr val="accent5"/>
                  </a:solidFill>
                </a:rPr>
                <a:t>3D Printing Club</a:t>
              </a:r>
              <a:endParaRPr lang="en-US" dirty="0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092034" y="1044897"/>
              <a:ext cx="418755" cy="563414"/>
            </a:xfrm>
            <a:prstGeom prst="rect">
              <a:avLst/>
            </a:prstGeom>
          </p:spPr>
        </p:pic>
        <p:cxnSp>
          <p:nvCxnSpPr>
            <p:cNvPr id="29" name="Straight Connector 28"/>
            <p:cNvCxnSpPr>
              <a:endCxn id="28" idx="2"/>
            </p:cNvCxnSpPr>
            <p:nvPr/>
          </p:nvCxnSpPr>
          <p:spPr>
            <a:xfrm flipH="1" flipV="1">
              <a:off x="31301410" y="1608312"/>
              <a:ext cx="4629076" cy="6909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6365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10634"/>
              </p:ext>
            </p:extLst>
          </p:nvPr>
        </p:nvGraphicFramePr>
        <p:xfrm>
          <a:off x="762000" y="3164131"/>
          <a:ext cx="34655760" cy="1545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31152">
                  <a:extLst>
                    <a:ext uri="{9D8B030D-6E8A-4147-A177-3AD203B41FA5}">
                      <a16:colId xmlns:a16="http://schemas.microsoft.com/office/drawing/2014/main" val="924042568"/>
                    </a:ext>
                  </a:extLst>
                </a:gridCol>
                <a:gridCol w="6931152">
                  <a:extLst>
                    <a:ext uri="{9D8B030D-6E8A-4147-A177-3AD203B41FA5}">
                      <a16:colId xmlns:a16="http://schemas.microsoft.com/office/drawing/2014/main" val="553739950"/>
                    </a:ext>
                  </a:extLst>
                </a:gridCol>
                <a:gridCol w="6931152">
                  <a:extLst>
                    <a:ext uri="{9D8B030D-6E8A-4147-A177-3AD203B41FA5}">
                      <a16:colId xmlns:a16="http://schemas.microsoft.com/office/drawing/2014/main" val="2772814672"/>
                    </a:ext>
                  </a:extLst>
                </a:gridCol>
                <a:gridCol w="11505559">
                  <a:extLst>
                    <a:ext uri="{9D8B030D-6E8A-4147-A177-3AD203B41FA5}">
                      <a16:colId xmlns:a16="http://schemas.microsoft.com/office/drawing/2014/main" val="2533977632"/>
                    </a:ext>
                  </a:extLst>
                </a:gridCol>
                <a:gridCol w="2356745">
                  <a:extLst>
                    <a:ext uri="{9D8B030D-6E8A-4147-A177-3AD203B41FA5}">
                      <a16:colId xmlns:a16="http://schemas.microsoft.com/office/drawing/2014/main" val="1609769663"/>
                    </a:ext>
                  </a:extLst>
                </a:gridCol>
              </a:tblGrid>
              <a:tr h="1158321">
                <a:tc>
                  <a:txBody>
                    <a:bodyPr/>
                    <a:lstStyle/>
                    <a:p>
                      <a:r>
                        <a:rPr lang="en-US" dirty="0"/>
                        <a:t>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787695"/>
                  </a:ext>
                </a:extLst>
              </a:tr>
              <a:tr h="1158321">
                <a:tc>
                  <a:txBody>
                    <a:bodyPr/>
                    <a:lstStyle/>
                    <a:p>
                      <a:r>
                        <a:rPr lang="en-US" dirty="0"/>
                        <a:t>Boeing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Design Engineer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Saint Louis 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05/22/2017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968820"/>
                  </a:ext>
                </a:extLst>
              </a:tr>
              <a:tr h="1158321">
                <a:tc>
                  <a:txBody>
                    <a:bodyPr/>
                    <a:lstStyle/>
                    <a:p>
                      <a:r>
                        <a:rPr lang="en-US" dirty="0"/>
                        <a:t>Universe Corp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Bridgeton 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05/13/2017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717181"/>
                  </a:ext>
                </a:extLst>
              </a:tr>
              <a:tr h="87533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203027"/>
                  </a:ext>
                </a:extLst>
              </a:tr>
              <a:tr h="9725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08967"/>
                  </a:ext>
                </a:extLst>
              </a:tr>
              <a:tr h="87533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913403"/>
                  </a:ext>
                </a:extLst>
              </a:tr>
              <a:tr h="87533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739158"/>
                  </a:ext>
                </a:extLst>
              </a:tr>
              <a:tr h="87533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454539"/>
                  </a:ext>
                </a:extLst>
              </a:tr>
              <a:tr h="87533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854315"/>
                  </a:ext>
                </a:extLst>
              </a:tr>
              <a:tr h="87533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31685"/>
                  </a:ext>
                </a:extLst>
              </a:tr>
              <a:tr h="87533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442850"/>
                  </a:ext>
                </a:extLst>
              </a:tr>
              <a:tr h="87533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005567"/>
                  </a:ext>
                </a:extLst>
              </a:tr>
              <a:tr h="87533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40761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5216188" y="1397111"/>
            <a:ext cx="8477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Job Opportunities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4796" y="10273689"/>
            <a:ext cx="10186458" cy="67627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4796" y="16825500"/>
            <a:ext cx="10186458" cy="7648575"/>
          </a:xfrm>
          <a:prstGeom prst="rect">
            <a:avLst/>
          </a:prstGeom>
        </p:spPr>
      </p:pic>
      <p:cxnSp>
        <p:nvCxnSpPr>
          <p:cNvPr id="16" name="Straight Connector 15"/>
          <p:cNvCxnSpPr>
            <a:cxnSpLocks/>
          </p:cNvCxnSpPr>
          <p:nvPr/>
        </p:nvCxnSpPr>
        <p:spPr>
          <a:xfrm>
            <a:off x="762000" y="9147084"/>
            <a:ext cx="34655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004796" y="9232200"/>
            <a:ext cx="7325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Attachment option and blank sheet to write if necessary: LOOKS LIKE THIS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8430" y="3797406"/>
            <a:ext cx="329555" cy="421831"/>
          </a:xfrm>
          <a:prstGeom prst="rect">
            <a:avLst/>
          </a:prstGeom>
        </p:spPr>
      </p:pic>
      <p:sp>
        <p:nvSpPr>
          <p:cNvPr id="23" name="Arrow: Right 22"/>
          <p:cNvSpPr/>
          <p:nvPr/>
        </p:nvSpPr>
        <p:spPr>
          <a:xfrm rot="5400000">
            <a:off x="19708016" y="18691573"/>
            <a:ext cx="8919917" cy="4320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8429" y="4430681"/>
            <a:ext cx="329555" cy="421831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-51448" y="120703"/>
            <a:ext cx="43219592" cy="3822118"/>
            <a:chOff x="-51448" y="120703"/>
            <a:chExt cx="43219592" cy="3822118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51448" y="138136"/>
              <a:ext cx="36627448" cy="1102194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5798765" y="1168935"/>
              <a:ext cx="24927021" cy="2773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CSC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203514" y="120703"/>
              <a:ext cx="2575367" cy="104822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BRANDON </a:t>
              </a:r>
            </a:p>
            <a:p>
              <a:r>
                <a:rPr lang="en-US" sz="800" dirty="0">
                  <a:solidFill>
                    <a:srgbClr val="FF0000"/>
                  </a:solidFill>
                </a:rPr>
                <a:t>TORRES ASME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767638" y="120703"/>
              <a:ext cx="1974451" cy="101709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BRANDON </a:t>
              </a:r>
            </a:p>
            <a:p>
              <a:r>
                <a:rPr lang="en-US" sz="800" dirty="0">
                  <a:solidFill>
                    <a:srgbClr val="FF0000"/>
                  </a:solidFill>
                </a:rPr>
                <a:t>TORRES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64658" y="128568"/>
              <a:ext cx="1335685" cy="108367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35930486" y="2299225"/>
              <a:ext cx="7237658" cy="1386943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accent5"/>
                  </a:solidFill>
                </a:rPr>
                <a:t>American Society of Mechanical Engineering </a:t>
              </a:r>
            </a:p>
            <a:p>
              <a:r>
                <a:rPr lang="en-US" sz="800" dirty="0">
                  <a:solidFill>
                    <a:schemeClr val="accent5"/>
                  </a:solidFill>
                </a:rPr>
                <a:t>American Institute with aeronautics and Astronautics</a:t>
              </a:r>
            </a:p>
            <a:p>
              <a:r>
                <a:rPr lang="en-US" sz="800" dirty="0">
                  <a:solidFill>
                    <a:schemeClr val="accent5"/>
                  </a:solidFill>
                </a:rPr>
                <a:t>3D Printing Club</a:t>
              </a:r>
              <a:endParaRPr lang="en-US" dirty="0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092034" y="1044897"/>
              <a:ext cx="418755" cy="563414"/>
            </a:xfrm>
            <a:prstGeom prst="rect">
              <a:avLst/>
            </a:prstGeom>
          </p:spPr>
        </p:pic>
        <p:cxnSp>
          <p:nvCxnSpPr>
            <p:cNvPr id="28" name="Straight Connector 27"/>
            <p:cNvCxnSpPr>
              <a:endCxn id="27" idx="2"/>
            </p:cNvCxnSpPr>
            <p:nvPr/>
          </p:nvCxnSpPr>
          <p:spPr>
            <a:xfrm flipH="1" flipV="1">
              <a:off x="31301410" y="1608312"/>
              <a:ext cx="4629076" cy="6909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48150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9765" y="1363809"/>
            <a:ext cx="3849590" cy="37142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393296" y="5595531"/>
            <a:ext cx="5221927" cy="1421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Clubs</a:t>
            </a:r>
            <a:r>
              <a:rPr lang="en-US" sz="1200" b="1" dirty="0"/>
              <a:t>: (CLICK FOR THE CLUB MIZZOU SITE)</a:t>
            </a:r>
          </a:p>
          <a:p>
            <a:r>
              <a:rPr lang="en-US" sz="1200" dirty="0"/>
              <a:t>American Society of Mechanical Engineers – Vice President</a:t>
            </a:r>
          </a:p>
          <a:p>
            <a:r>
              <a:rPr lang="en-US" sz="1200" dirty="0"/>
              <a:t>Students for the Exploration and Development of Space- Vice President</a:t>
            </a:r>
          </a:p>
          <a:p>
            <a:r>
              <a:rPr lang="en-US" sz="1200" dirty="0"/>
              <a:t>American Institute of Aeronautics and Astronautics-Treasurer</a:t>
            </a:r>
          </a:p>
          <a:p>
            <a:r>
              <a:rPr lang="en-US" sz="1200" dirty="0"/>
              <a:t>3D printing Club-Secretary </a:t>
            </a:r>
          </a:p>
          <a:p>
            <a:endParaRPr lang="en-US" sz="1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8560" y="5803"/>
            <a:ext cx="12192000" cy="36688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913496" y="7508950"/>
            <a:ext cx="555917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 [ASME] American Society of Mechanical Engineers </a:t>
            </a:r>
            <a:r>
              <a:rPr lang="en-US" dirty="0"/>
              <a:t>– </a:t>
            </a:r>
          </a:p>
          <a:p>
            <a:endParaRPr lang="en-US" dirty="0"/>
          </a:p>
          <a:p>
            <a:r>
              <a:rPr lang="en-US" dirty="0"/>
              <a:t>I held the position of team lead when we placed 2</a:t>
            </a:r>
            <a:r>
              <a:rPr lang="en-US" baseline="30000" dirty="0"/>
              <a:t>nd</a:t>
            </a:r>
            <a:r>
              <a:rPr lang="en-US" dirty="0"/>
              <a:t> in the Lighter than Air ASME Robotics competition of 2014. Modeled and 3d printed the frame. Solely designed the landing structure. Soldered electronics and assisted in the coding of the software. </a:t>
            </a:r>
          </a:p>
          <a:p>
            <a:endParaRPr lang="en-US" dirty="0"/>
          </a:p>
          <a:p>
            <a:r>
              <a:rPr lang="en-US" dirty="0"/>
              <a:t>[Displays only 5 sentences, clicks to open]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3187658" y="763747"/>
            <a:ext cx="1163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Expected graduation date:                                       BRANDON TORRES                                               MECHANICAL ENGINEERING</a:t>
            </a:r>
          </a:p>
          <a:p>
            <a:r>
              <a:rPr lang="en-US" dirty="0"/>
              <a:t>May 2017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0082" y="7442109"/>
            <a:ext cx="4570314" cy="256131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913496" y="10982517"/>
            <a:ext cx="55591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[SEDS]- Students for the Exploration and Development of Space-</a:t>
            </a:r>
          </a:p>
          <a:p>
            <a:pPr algn="ctr"/>
            <a:r>
              <a:rPr lang="en-US" b="1" dirty="0"/>
              <a:t> </a:t>
            </a:r>
          </a:p>
          <a:p>
            <a:r>
              <a:rPr lang="en-US" dirty="0"/>
              <a:t>Co-created Mizzou chapter of SEDS.  Designed rocket to fly to the stratosphere and capture video footage of the curvature of the earth.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95175" y="10982518"/>
            <a:ext cx="2480128" cy="404462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3029818" y="16428124"/>
            <a:ext cx="54428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[AIAA] American Institute of Aeronautics and Astronautics- </a:t>
            </a:r>
            <a:endParaRPr lang="en-US" dirty="0"/>
          </a:p>
          <a:p>
            <a:endParaRPr lang="en-US" dirty="0"/>
          </a:p>
          <a:p>
            <a:r>
              <a:rPr lang="en-US" dirty="0"/>
              <a:t>As treasure I managed all funding that came through AIAA. I was also the design leader of the Rocket Team. Designed recovery system of our rocket that went </a:t>
            </a:r>
            <a:r>
              <a:rPr lang="en-US" dirty="0" err="1"/>
              <a:t>mach</a:t>
            </a:r>
            <a:r>
              <a:rPr lang="en-US" dirty="0"/>
              <a:t> 1.4 and 9425ft in the air. Placed 4</a:t>
            </a:r>
            <a:r>
              <a:rPr lang="en-US" baseline="30000" dirty="0"/>
              <a:t>th</a:t>
            </a:r>
            <a:r>
              <a:rPr lang="en-US" dirty="0"/>
              <a:t> in the ESRA Intercollegiate Rocket Engineering Competition. 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14534" y="15898946"/>
            <a:ext cx="5241411" cy="298004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6674851" y="5096730"/>
            <a:ext cx="91440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Photos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7763915" y="5111345"/>
            <a:ext cx="94332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Videos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454432" y="5122059"/>
            <a:ext cx="101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Email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6025849" y="24457136"/>
            <a:ext cx="56774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[Click for Resume] – (Companies get full access. Students don’t. Students must ask permission with permission notification)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9314533" y="18945560"/>
            <a:ext cx="124995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See more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0695175" y="15148520"/>
            <a:ext cx="124995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See more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9650082" y="10199855"/>
            <a:ext cx="124995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See more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5892761" y="20236903"/>
            <a:ext cx="63134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About me:  (10 sentences)</a:t>
            </a:r>
          </a:p>
          <a:p>
            <a:endParaRPr lang="en-US" dirty="0"/>
          </a:p>
          <a:p>
            <a:r>
              <a:rPr lang="en-US" dirty="0" err="1"/>
              <a:t>Balsdjfalsdfafj</a:t>
            </a:r>
            <a:endParaRPr lang="en-US" dirty="0"/>
          </a:p>
          <a:p>
            <a:r>
              <a:rPr lang="en-US" dirty="0" err="1"/>
              <a:t>Asdjf;alsdjfasl;jdfa</a:t>
            </a:r>
            <a:endParaRPr lang="en-US" dirty="0"/>
          </a:p>
          <a:p>
            <a:r>
              <a:rPr lang="en-US" dirty="0" err="1"/>
              <a:t>Al;sdjfa;lsjdfal;jsdfa</a:t>
            </a:r>
            <a:endParaRPr lang="en-US" dirty="0"/>
          </a:p>
          <a:p>
            <a:r>
              <a:rPr lang="en-US" dirty="0" err="1"/>
              <a:t>A;lsjdf;lajsdfal;js</a:t>
            </a:r>
            <a:endParaRPr lang="en-US" dirty="0"/>
          </a:p>
          <a:p>
            <a:r>
              <a:rPr lang="en-US" dirty="0" err="1"/>
              <a:t>As;fjasl;jfal;jsd</a:t>
            </a:r>
            <a:endParaRPr lang="en-US" dirty="0"/>
          </a:p>
          <a:p>
            <a:r>
              <a:rPr lang="en-US" dirty="0" err="1"/>
              <a:t>Asldjfal;sjdfals;jfa</a:t>
            </a:r>
            <a:endParaRPr lang="en-US" dirty="0"/>
          </a:p>
          <a:p>
            <a:r>
              <a:rPr lang="en-US" dirty="0" err="1"/>
              <a:t>Al;jsdfa;ljsdfa;ljas</a:t>
            </a:r>
            <a:endParaRPr lang="en-US" dirty="0"/>
          </a:p>
          <a:p>
            <a:r>
              <a:rPr lang="en-US" dirty="0" err="1"/>
              <a:t>Df;a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9004258" y="5123603"/>
            <a:ext cx="11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MESSAGE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8560" y="5803"/>
            <a:ext cx="12192000" cy="36688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8512135" y="0"/>
            <a:ext cx="857250" cy="3489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BRANDON </a:t>
            </a:r>
          </a:p>
          <a:p>
            <a:r>
              <a:rPr lang="en-US" sz="800" dirty="0">
                <a:solidFill>
                  <a:srgbClr val="FF0000"/>
                </a:solidFill>
              </a:rPr>
              <a:t>TORRES ASME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0031373" y="0"/>
            <a:ext cx="657226" cy="33855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BRANDON </a:t>
            </a:r>
          </a:p>
          <a:p>
            <a:r>
              <a:rPr lang="en-US" sz="800" dirty="0">
                <a:solidFill>
                  <a:srgbClr val="FF0000"/>
                </a:solidFill>
              </a:rPr>
              <a:t>TORRES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33190" y="2618"/>
            <a:ext cx="444603" cy="360716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274320" y="290286"/>
            <a:ext cx="6107430" cy="64153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009900" y="270748"/>
            <a:ext cx="360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Page</a:t>
            </a:r>
          </a:p>
        </p:txBody>
      </p:sp>
      <p:sp>
        <p:nvSpPr>
          <p:cNvPr id="2" name="Rectangle 1"/>
          <p:cNvSpPr/>
          <p:nvPr/>
        </p:nvSpPr>
        <p:spPr>
          <a:xfrm>
            <a:off x="333446" y="896067"/>
            <a:ext cx="634180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First Name:</a:t>
            </a:r>
          </a:p>
          <a:p>
            <a:r>
              <a:rPr lang="en-US" dirty="0"/>
              <a:t>Last Name:</a:t>
            </a:r>
          </a:p>
          <a:p>
            <a:r>
              <a:rPr lang="en-US" dirty="0"/>
              <a:t>Password:</a:t>
            </a:r>
          </a:p>
          <a:p>
            <a:r>
              <a:rPr lang="en-US" dirty="0"/>
              <a:t>School Email:</a:t>
            </a:r>
          </a:p>
          <a:p>
            <a:r>
              <a:rPr lang="en-US" dirty="0"/>
              <a:t>Student/Company/Competition Host</a:t>
            </a:r>
          </a:p>
          <a:p>
            <a:r>
              <a:rPr lang="en-US" dirty="0"/>
              <a:t>Join Now</a:t>
            </a:r>
          </a:p>
          <a:p>
            <a:r>
              <a:rPr lang="en-US" dirty="0"/>
              <a:t>------------------------------------------------------</a:t>
            </a:r>
          </a:p>
          <a:p>
            <a:r>
              <a:rPr lang="en-US" b="1" dirty="0"/>
              <a:t>If Student is selected. These are added</a:t>
            </a:r>
          </a:p>
          <a:p>
            <a:r>
              <a:rPr lang="en-US" dirty="0"/>
              <a:t>College</a:t>
            </a:r>
            <a:r>
              <a:rPr lang="en-US" dirty="0">
                <a:sym typeface="Wingdings" panose="05000000000000000000" pitchFamily="2" charset="2"/>
              </a:rPr>
              <a:t>:(picking option)</a:t>
            </a:r>
            <a:endParaRPr lang="en-US" dirty="0"/>
          </a:p>
          <a:p>
            <a:r>
              <a:rPr lang="en-US" dirty="0"/>
              <a:t>Major: (picking option)</a:t>
            </a:r>
          </a:p>
          <a:p>
            <a:r>
              <a:rPr lang="en-US" dirty="0"/>
              <a:t>College:___________ (IF NOT EXIST) Ask Name, address</a:t>
            </a:r>
          </a:p>
          <a:p>
            <a:r>
              <a:rPr lang="en-US" dirty="0"/>
              <a:t>Clubs:</a:t>
            </a:r>
          </a:p>
          <a:p>
            <a:r>
              <a:rPr lang="en-US" dirty="0"/>
              <a:t>Anticipated Graduation Date: Month/Year</a:t>
            </a:r>
          </a:p>
          <a:p>
            <a:r>
              <a:rPr lang="en-US" dirty="0"/>
              <a:t>-------------------------------------------------------</a:t>
            </a:r>
          </a:p>
          <a:p>
            <a:r>
              <a:rPr lang="en-US" b="1" dirty="0"/>
              <a:t>If Company is selected. These are added</a:t>
            </a:r>
          </a:p>
          <a:p>
            <a:r>
              <a:rPr lang="en-US" dirty="0"/>
              <a:t>Company Name:</a:t>
            </a:r>
          </a:p>
          <a:p>
            <a:r>
              <a:rPr lang="en-US" dirty="0"/>
              <a:t>Company Address:</a:t>
            </a:r>
          </a:p>
          <a:p>
            <a:r>
              <a:rPr lang="en-US" dirty="0"/>
              <a:t>---------------------------------------------------------</a:t>
            </a:r>
          </a:p>
          <a:p>
            <a:r>
              <a:rPr lang="en-US" b="1" dirty="0"/>
              <a:t>If Competition host is selected, these are added</a:t>
            </a:r>
          </a:p>
          <a:p>
            <a:r>
              <a:rPr lang="en-US" dirty="0"/>
              <a:t>Majors that compete:</a:t>
            </a:r>
          </a:p>
        </p:txBody>
      </p:sp>
      <p:sp>
        <p:nvSpPr>
          <p:cNvPr id="8" name="Rectangle 7"/>
          <p:cNvSpPr/>
          <p:nvPr/>
        </p:nvSpPr>
        <p:spPr>
          <a:xfrm>
            <a:off x="20391120" y="0"/>
            <a:ext cx="16184880" cy="27432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381750" y="0"/>
            <a:ext cx="14009370" cy="2743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10844684" y="6086359"/>
            <a:ext cx="5221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Clubs</a:t>
            </a:r>
            <a:r>
              <a:rPr lang="en-US" sz="1200" b="1" dirty="0"/>
              <a:t>: (Pick by searching @(</a:t>
            </a:r>
            <a:r>
              <a:rPr lang="en-US" sz="1200" b="1" dirty="0" err="1"/>
              <a:t>club_school</a:t>
            </a:r>
            <a:r>
              <a:rPr lang="en-US" sz="1200" b="1" dirty="0"/>
              <a:t>)</a:t>
            </a:r>
            <a:endParaRPr lang="en-US" sz="12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855" y="26802"/>
            <a:ext cx="12192000" cy="366882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7430627" y="7779698"/>
            <a:ext cx="555917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Club Name from above:_________________</a:t>
            </a:r>
            <a:endParaRPr lang="en-US" dirty="0"/>
          </a:p>
          <a:p>
            <a:endParaRPr lang="en-US" dirty="0"/>
          </a:p>
          <a:p>
            <a:r>
              <a:rPr lang="en-US" dirty="0"/>
              <a:t>Describe your involvement of the club. Talk about your best moment or something interesting to catch attention to the readers. This will only display the first 5 sentences until the reader clicks expand. Add photos/videos to the right showing this moment. The first picture/video will be on display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7186487" y="443489"/>
            <a:ext cx="12299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Expected graduation date:                                                Name:                                                                                                                Major: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1191982" y="5367478"/>
            <a:ext cx="914400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Add Photos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2281046" y="5367478"/>
            <a:ext cx="9433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Add Videos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4942533" y="5361263"/>
            <a:ext cx="194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Edit Email Address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542980" y="24727884"/>
            <a:ext cx="56774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[Click for Resume] – (Companies get full access. Students don’t. Students must ask permission with permission notification)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0578723" y="12514165"/>
            <a:ext cx="63134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About me:  (10 sentences)</a:t>
            </a:r>
          </a:p>
          <a:p>
            <a:endParaRPr lang="en-US" dirty="0"/>
          </a:p>
          <a:p>
            <a:r>
              <a:rPr lang="en-US" dirty="0"/>
              <a:t>Write a short summary about yourself. Anything you want someone to read.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855" y="26802"/>
            <a:ext cx="12192000" cy="366882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3037430" y="20999"/>
            <a:ext cx="857250" cy="3489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BRANDON </a:t>
            </a:r>
          </a:p>
          <a:p>
            <a:r>
              <a:rPr lang="en-US" sz="800" dirty="0">
                <a:solidFill>
                  <a:srgbClr val="FF0000"/>
                </a:solidFill>
              </a:rPr>
              <a:t>TORRES ASME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4556668" y="20999"/>
            <a:ext cx="657226" cy="33855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BRANDON </a:t>
            </a:r>
          </a:p>
          <a:p>
            <a:r>
              <a:rPr lang="en-US" sz="800" dirty="0">
                <a:solidFill>
                  <a:srgbClr val="FF0000"/>
                </a:solidFill>
              </a:rPr>
              <a:t>TORRES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58485" y="23617"/>
            <a:ext cx="444603" cy="36071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1045371" y="1509486"/>
            <a:ext cx="4572000" cy="37446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3821491" y="4912064"/>
            <a:ext cx="2106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Profile photo</a:t>
            </a:r>
          </a:p>
        </p:txBody>
      </p:sp>
      <p:sp>
        <p:nvSpPr>
          <p:cNvPr id="59" name="Rectangle 58"/>
          <p:cNvSpPr/>
          <p:nvPr/>
        </p:nvSpPr>
        <p:spPr>
          <a:xfrm>
            <a:off x="7285691" y="6705600"/>
            <a:ext cx="12392959" cy="4276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14548504" y="6989244"/>
            <a:ext cx="4789485" cy="37033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15768718" y="8520892"/>
            <a:ext cx="2307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PHOTOS AND VIDEOS</a:t>
            </a:r>
          </a:p>
        </p:txBody>
      </p:sp>
      <p:pic>
        <p:nvPicPr>
          <p:cNvPr id="66" name="Graphic 65" descr="Ad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116286" y="11266161"/>
            <a:ext cx="817429" cy="817429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17989378" y="11500632"/>
            <a:ext cx="1126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Club</a:t>
            </a:r>
          </a:p>
        </p:txBody>
      </p:sp>
    </p:spTree>
    <p:extLst>
      <p:ext uri="{BB962C8B-B14F-4D97-AF65-F5344CB8AC3E}">
        <p14:creationId xmlns:p14="http://schemas.microsoft.com/office/powerpoint/2010/main" val="2146525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0" y="0"/>
            <a:ext cx="12192000" cy="3847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5740" y="1893631"/>
            <a:ext cx="4381860" cy="42380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829418" y="3216677"/>
            <a:ext cx="3146323" cy="1505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Members</a:t>
            </a:r>
            <a:r>
              <a:rPr lang="en-US" dirty="0"/>
              <a:t>:</a:t>
            </a:r>
          </a:p>
          <a:p>
            <a:r>
              <a:rPr lang="en-US" dirty="0"/>
              <a:t>President: Bob Johnson</a:t>
            </a:r>
          </a:p>
          <a:p>
            <a:r>
              <a:rPr lang="en-US" dirty="0"/>
              <a:t>Vice President- Sarah Sue</a:t>
            </a:r>
          </a:p>
          <a:p>
            <a:r>
              <a:rPr lang="en-US" dirty="0"/>
              <a:t>CSC Involved: Joe </a:t>
            </a:r>
            <a:r>
              <a:rPr lang="en-US" dirty="0" err="1"/>
              <a:t>Muenk</a:t>
            </a:r>
            <a:endParaRPr lang="en-US" dirty="0"/>
          </a:p>
          <a:p>
            <a:r>
              <a:rPr lang="en-US" dirty="0"/>
              <a:t>more...</a:t>
            </a:r>
          </a:p>
        </p:txBody>
      </p:sp>
      <p:sp>
        <p:nvSpPr>
          <p:cNvPr id="7" name="Rectangle 6"/>
          <p:cNvSpPr/>
          <p:nvPr/>
        </p:nvSpPr>
        <p:spPr>
          <a:xfrm>
            <a:off x="12586760" y="659810"/>
            <a:ext cx="110161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ASME: American Society of Mechanical Engineers</a:t>
            </a:r>
          </a:p>
        </p:txBody>
      </p:sp>
      <p:sp>
        <p:nvSpPr>
          <p:cNvPr id="8" name="Rectangle 7"/>
          <p:cNvSpPr/>
          <p:nvPr/>
        </p:nvSpPr>
        <p:spPr>
          <a:xfrm>
            <a:off x="12829417" y="2119987"/>
            <a:ext cx="22064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UNIVERSITY OF MISSOURI COLUMBIA</a:t>
            </a:r>
          </a:p>
        </p:txBody>
      </p:sp>
      <p:sp>
        <p:nvSpPr>
          <p:cNvPr id="9" name="Rectangle 8"/>
          <p:cNvSpPr/>
          <p:nvPr/>
        </p:nvSpPr>
        <p:spPr>
          <a:xfrm>
            <a:off x="20600261" y="1981312"/>
            <a:ext cx="33212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MEETINGS:</a:t>
            </a:r>
          </a:p>
          <a:p>
            <a:endParaRPr lang="en-US" dirty="0"/>
          </a:p>
          <a:p>
            <a:r>
              <a:rPr lang="en-US" dirty="0"/>
              <a:t>BUILD TEAM MEETINGS: MWF 6:00pm</a:t>
            </a:r>
          </a:p>
          <a:p>
            <a:endParaRPr lang="en-US" dirty="0"/>
          </a:p>
          <a:p>
            <a:r>
              <a:rPr lang="en-US" dirty="0"/>
              <a:t>NEXT MONTHLY </a:t>
            </a:r>
            <a:r>
              <a:rPr lang="en-US" dirty="0" err="1"/>
              <a:t>MEETING:June</a:t>
            </a:r>
            <a:r>
              <a:rPr lang="en-US" dirty="0"/>
              <a:t> 2 2017 time = 6:00pm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0595" y="7172552"/>
            <a:ext cx="5772150" cy="237172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5652955" y="999576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COMPETITIONS:</a:t>
            </a:r>
          </a:p>
          <a:p>
            <a:r>
              <a:rPr lang="en-US" dirty="0"/>
              <a:t>ASME ROBOTICS 2017</a:t>
            </a:r>
          </a:p>
          <a:p>
            <a:r>
              <a:rPr lang="en-US" dirty="0"/>
              <a:t>ASME ROBOTICS 2016</a:t>
            </a:r>
          </a:p>
          <a:p>
            <a:r>
              <a:rPr lang="en-US" dirty="0"/>
              <a:t>ESRA 3D MECHANICS 2015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635171" y="11468073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MAJOR: </a:t>
            </a:r>
          </a:p>
          <a:p>
            <a:r>
              <a:rPr lang="en-US" dirty="0"/>
              <a:t>90% MECHANICAL</a:t>
            </a:r>
          </a:p>
          <a:p>
            <a:r>
              <a:rPr lang="en-US" dirty="0"/>
              <a:t>5% ELECTRICAL</a:t>
            </a:r>
          </a:p>
          <a:p>
            <a:r>
              <a:rPr lang="en-US" dirty="0"/>
              <a:t>3% COMPUTER SCIENCE</a:t>
            </a:r>
          </a:p>
          <a:p>
            <a:r>
              <a:rPr lang="en-US" dirty="0"/>
              <a:t>2% BUSINESS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296050" y="14704047"/>
            <a:ext cx="5559179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 [ASME] American Society of Mechanical Engineers </a:t>
            </a:r>
            <a:r>
              <a:rPr lang="en-US" dirty="0"/>
              <a:t>–</a:t>
            </a:r>
          </a:p>
          <a:p>
            <a:r>
              <a:rPr lang="en-US" dirty="0"/>
              <a:t>DATE: 01-25-2017 </a:t>
            </a:r>
          </a:p>
          <a:p>
            <a:endParaRPr lang="en-US" dirty="0"/>
          </a:p>
          <a:p>
            <a:r>
              <a:rPr lang="en-US" dirty="0"/>
              <a:t>We have a robotics team that travels around the world and competes against all different universities. The team is lead by Brandon Torres, a senior mechanical Engineer as well as advisor Dr. </a:t>
            </a:r>
            <a:r>
              <a:rPr lang="en-US" dirty="0" err="1"/>
              <a:t>Solbreken</a:t>
            </a:r>
            <a:r>
              <a:rPr lang="en-US" dirty="0"/>
              <a:t>. Together we learn to overcome real world challenges in a smaller scale through competition. If you are into robotics, challenges, and competition please follow us on CSC and come to our meetings!!!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42372" y="14637206"/>
            <a:ext cx="5460578" cy="306024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8766859" y="17416224"/>
            <a:ext cx="4110845" cy="550524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75741" y="6248839"/>
            <a:ext cx="3248025" cy="2381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0" y="0"/>
            <a:ext cx="12192000" cy="36688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935575" y="-5803"/>
            <a:ext cx="857250" cy="3489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BRANDON </a:t>
            </a:r>
          </a:p>
          <a:p>
            <a:r>
              <a:rPr lang="en-US" sz="800" dirty="0">
                <a:solidFill>
                  <a:srgbClr val="FF0000"/>
                </a:solidFill>
              </a:rPr>
              <a:t>TORRES ASME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454813" y="-5803"/>
            <a:ext cx="657226" cy="33855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BRANDON </a:t>
            </a:r>
          </a:p>
          <a:p>
            <a:r>
              <a:rPr lang="en-US" sz="800" dirty="0">
                <a:solidFill>
                  <a:srgbClr val="FF0000"/>
                </a:solidFill>
              </a:rPr>
              <a:t>TORRES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56630" y="-3185"/>
            <a:ext cx="444603" cy="36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011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719</TotalTime>
  <Words>1160</Words>
  <Application>Microsoft Office PowerPoint</Application>
  <PresentationFormat>Custom</PresentationFormat>
  <Paragraphs>293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Brandon Torres</dc:creator>
  <cp:lastModifiedBy>Brandon Torres</cp:lastModifiedBy>
  <cp:revision>59</cp:revision>
  <dcterms:created xsi:type="dcterms:W3CDTF">2017-05-16T01:38:56Z</dcterms:created>
  <dcterms:modified xsi:type="dcterms:W3CDTF">2017-05-26T02:54:14Z</dcterms:modified>
</cp:coreProperties>
</file>